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72" r:id="rId3"/>
    <p:sldId id="257" r:id="rId4"/>
    <p:sldId id="259" r:id="rId5"/>
    <p:sldId id="260" r:id="rId6"/>
    <p:sldId id="263" r:id="rId7"/>
    <p:sldId id="264" r:id="rId8"/>
    <p:sldId id="265" r:id="rId9"/>
    <p:sldId id="266" r:id="rId10"/>
    <p:sldId id="267" r:id="rId11"/>
    <p:sldId id="269" r:id="rId12"/>
    <p:sldId id="270" r:id="rId13"/>
    <p:sldId id="271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2BD8A8-422B-40F3-9EC8-CAE4EEE2BA5D}" type="datetimeFigureOut">
              <a:rPr lang="ru-RU" smtClean="0"/>
              <a:pPr/>
              <a:t>27.05.2020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DEEDA4-65E4-4FC3-8E16-A2A7F916313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45621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DEEDA4-65E4-4FC3-8E16-A2A7F9163130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72102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DEEDA4-65E4-4FC3-8E16-A2A7F9163130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45547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27.05.2020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27.05.2020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kaliningradfirst.ru/wp-content/uploads/2010/01/image147.pn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&#1093;&#1080;&#1084;&#1080;&#1095;&#1077;&#1089;&#1082;&#1080;&#1081;%20&#1089;&#1087;&#1072;&#1089;.doc" TargetMode="External"/><Relationship Id="rId2" Type="http://schemas.openxmlformats.org/officeDocument/2006/relationships/hyperlink" Target="&#1087;&#1088;&#1080;&#1088;&#1086;&#1076;&#1085;&#1099;&#1077;%20&#1089;&#1087;&#1072;&#1081;&#1089;&#1099;.doc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ne-kurim.ru/news/5673/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2.jpeg"/><Relationship Id="rId4" Type="http://schemas.openxmlformats.org/officeDocument/2006/relationships/hyperlink" Target="http://kp.ru/upimg/3dbcf1e95a9df2bc3cfa526f880f3a43063654af/246056.jpg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d49b3d6fd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9832" y="8593"/>
            <a:ext cx="6061395" cy="6741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74242"/>
          </a:xfrm>
        </p:spPr>
        <p:txBody>
          <a:bodyPr>
            <a:noAutofit/>
          </a:bodyPr>
          <a:lstStyle/>
          <a:p>
            <a:r>
              <a:rPr lang="ru-RU" sz="6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Чем опасны курительные смеси?</a:t>
            </a:r>
            <a:endParaRPr lang="ru-RU" sz="6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Содержимое 6" descr="https://lczm.org/images/Novoste/spice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1" y="2924944"/>
            <a:ext cx="4896544" cy="3373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231833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Spice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Спайс в переводе с английского – приправа, специя.</a:t>
            </a:r>
          </a:p>
          <a:p>
            <a:r>
              <a:rPr lang="ru-RU" dirty="0" smtClean="0"/>
              <a:t>Спайс один из брендов синтетических курительных смесей, поставляемых в продажу в виде травы с нанесенным химическим веществом.</a:t>
            </a:r>
          </a:p>
          <a:p>
            <a:r>
              <a:rPr lang="ru-RU" dirty="0" smtClean="0"/>
              <a:t>Обладает </a:t>
            </a:r>
            <a:r>
              <a:rPr lang="ru-RU" dirty="0" err="1" smtClean="0"/>
              <a:t>психоактивным</a:t>
            </a:r>
            <a:r>
              <a:rPr lang="ru-RU" dirty="0" smtClean="0"/>
              <a:t> действием, аналогичным действию марихуаны.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06980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3008313" cy="1318468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Bookman Old Style" pitchFamily="18" charset="0"/>
              </a:rPr>
              <a:t>Откуда взялась эта напасть?</a:t>
            </a:r>
            <a:endParaRPr lang="ru-RU" sz="32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107504" y="2060848"/>
            <a:ext cx="3358009" cy="406531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Появились </a:t>
            </a:r>
            <a:r>
              <a:rPr lang="ru-RU" dirty="0" err="1" smtClean="0"/>
              <a:t>спайсы</a:t>
            </a:r>
            <a:r>
              <a:rPr lang="ru-RU" dirty="0" smtClean="0"/>
              <a:t> в начале 21 века в Европе и продавались под видом благовоний.</a:t>
            </a:r>
          </a:p>
          <a:p>
            <a:r>
              <a:rPr lang="ru-RU" dirty="0" smtClean="0"/>
              <a:t>Впервые о появлении курительных смесей в России заговорили в 2007 году.</a:t>
            </a:r>
          </a:p>
          <a:p>
            <a:r>
              <a:rPr lang="ru-RU" dirty="0" smtClean="0"/>
              <a:t>Сейчас их производством занимается Китай.</a:t>
            </a:r>
            <a:endParaRPr lang="ru-RU" dirty="0"/>
          </a:p>
        </p:txBody>
      </p:sp>
      <p:pic>
        <p:nvPicPr>
          <p:cNvPr id="5" name="Picture 14" descr="image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2060848"/>
            <a:ext cx="3456384" cy="4104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89219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По химическому составу различают два вида курительных смесей: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hlinkClick r:id="rId2" action="ppaction://hlinkfile"/>
              </a:rPr>
              <a:t>Смеси, состоящие из исключительно натуральных компонентов, смешанных в определённых пропорциях. 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</p:spPr>
        <p:txBody>
          <a:bodyPr/>
          <a:lstStyle/>
          <a:p>
            <a:r>
              <a:rPr lang="ru-RU" b="1" dirty="0"/>
              <a:t> </a:t>
            </a:r>
            <a:r>
              <a:rPr lang="ru-RU" sz="2400" b="1" dirty="0">
                <a:hlinkClick r:id="rId3" action="ppaction://hlinkfile"/>
              </a:rPr>
              <a:t>Смеси, компоненты которых обработаны химическими веществами</a:t>
            </a:r>
            <a:endParaRPr lang="ru-RU" sz="2400" dirty="0"/>
          </a:p>
          <a:p>
            <a:endParaRPr lang="ru-RU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5" y="3717032"/>
            <a:ext cx="3384376" cy="2592288"/>
          </a:xfrm>
          <a:prstGeom prst="rect">
            <a:avLst/>
          </a:prstGeom>
          <a:noFill/>
          <a:ln>
            <a:noFill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501008"/>
            <a:ext cx="3534544" cy="2808312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3005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250787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457200" y="404665"/>
            <a:ext cx="3008313" cy="237626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</a:rPr>
              <a:t>Какую угрозу таят в себе курительные смеси?</a:t>
            </a:r>
            <a:endParaRPr lang="ru-RU" sz="28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575050" y="116632"/>
            <a:ext cx="5461446" cy="6741368"/>
          </a:xfrm>
        </p:spPr>
        <p:txBody>
          <a:bodyPr>
            <a:noAutofit/>
          </a:bodyPr>
          <a:lstStyle/>
          <a:p>
            <a:pPr algn="just"/>
            <a:r>
              <a:rPr lang="ru-RU" sz="2800" dirty="0" smtClean="0"/>
              <a:t>От употребления подобных курительных смесей страдает человеческая психика, воздействие на неё оказывается так же как и при применении сильнодействующих наркотиков. </a:t>
            </a:r>
          </a:p>
          <a:p>
            <a:pPr algn="just"/>
            <a:r>
              <a:rPr lang="ru-RU" sz="2800" dirty="0" smtClean="0"/>
              <a:t>При частом употреблении появляются галлюцинации, тревога, рвота, чувство панического страха.</a:t>
            </a:r>
          </a:p>
          <a:p>
            <a:pPr algn="just"/>
            <a:r>
              <a:rPr lang="ru-RU" sz="2800" dirty="0" smtClean="0"/>
              <a:t> Очень часто любители спайса попадают в дурдом.</a:t>
            </a:r>
          </a:p>
        </p:txBody>
      </p:sp>
      <p:pic>
        <p:nvPicPr>
          <p:cNvPr id="6" name="Рисунок 5" descr="https://sun9-29.userapi.com/c849528/v849528100/33781/U-ZUVjT_xEU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780928"/>
            <a:ext cx="3384376" cy="3139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99814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936103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Признаки опьянения курительными смесями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9"/>
            <a:ext cx="8229600" cy="5760640"/>
          </a:xfrm>
        </p:spPr>
        <p:txBody>
          <a:bodyPr>
            <a:noAutofit/>
          </a:bodyPr>
          <a:lstStyle/>
          <a:p>
            <a:pPr lvl="0" fontAlgn="base"/>
            <a:r>
              <a:rPr lang="ru-RU" sz="1800" dirty="0">
                <a:cs typeface="Aharoni" pitchFamily="2" charset="-79"/>
              </a:rPr>
              <a:t>человек тревожен,</a:t>
            </a:r>
          </a:p>
          <a:p>
            <a:pPr lvl="0" fontAlgn="base"/>
            <a:r>
              <a:rPr lang="ru-RU" sz="1800" dirty="0">
                <a:cs typeface="Aharoni" pitchFamily="2" charset="-79"/>
              </a:rPr>
              <a:t>нарушена </a:t>
            </a:r>
            <a:r>
              <a:rPr lang="ru-RU" sz="1800" dirty="0" smtClean="0">
                <a:cs typeface="Aharoni" pitchFamily="2" charset="-79"/>
              </a:rPr>
              <a:t>координация</a:t>
            </a:r>
          </a:p>
          <a:p>
            <a:pPr marL="0" lvl="0" indent="0" fontAlgn="base">
              <a:buNone/>
            </a:pPr>
            <a:r>
              <a:rPr lang="ru-RU" sz="1800" dirty="0" smtClean="0">
                <a:cs typeface="Aharoni" pitchFamily="2" charset="-79"/>
              </a:rPr>
              <a:t>     </a:t>
            </a:r>
            <a:r>
              <a:rPr lang="ru-RU" sz="1800" dirty="0">
                <a:cs typeface="Aharoni" pitchFamily="2" charset="-79"/>
              </a:rPr>
              <a:t>движений,</a:t>
            </a:r>
          </a:p>
          <a:p>
            <a:pPr lvl="0" fontAlgn="base"/>
            <a:r>
              <a:rPr lang="ru-RU" sz="1800" dirty="0">
                <a:cs typeface="Aharoni" pitchFamily="2" charset="-79"/>
              </a:rPr>
              <a:t>двигательная активность </a:t>
            </a:r>
            <a:endParaRPr lang="ru-RU" sz="1800" dirty="0" smtClean="0">
              <a:cs typeface="Aharoni" pitchFamily="2" charset="-79"/>
            </a:endParaRPr>
          </a:p>
          <a:p>
            <a:pPr marL="0" lvl="0" indent="0" fontAlgn="base">
              <a:buNone/>
            </a:pPr>
            <a:r>
              <a:rPr lang="ru-RU" sz="1800" dirty="0" smtClean="0">
                <a:cs typeface="Aharoni" pitchFamily="2" charset="-79"/>
              </a:rPr>
              <a:t>     хаотична</a:t>
            </a:r>
            <a:r>
              <a:rPr lang="ru-RU" sz="1800" dirty="0">
                <a:cs typeface="Aharoni" pitchFamily="2" charset="-79"/>
              </a:rPr>
              <a:t>,</a:t>
            </a:r>
          </a:p>
          <a:p>
            <a:pPr lvl="0" fontAlgn="base"/>
            <a:r>
              <a:rPr lang="ru-RU" sz="1800" dirty="0">
                <a:cs typeface="Aharoni" pitchFamily="2" charset="-79"/>
              </a:rPr>
              <a:t>возможна также сонливость,</a:t>
            </a:r>
          </a:p>
          <a:p>
            <a:pPr marL="0" lvl="0" indent="0" fontAlgn="base">
              <a:buNone/>
            </a:pPr>
            <a:r>
              <a:rPr lang="ru-RU" sz="1800" dirty="0" smtClean="0">
                <a:cs typeface="Aharoni" pitchFamily="2" charset="-79"/>
              </a:rPr>
              <a:t>     заторможенность</a:t>
            </a:r>
            <a:r>
              <a:rPr lang="ru-RU" sz="1800" dirty="0">
                <a:cs typeface="Aharoni" pitchFamily="2" charset="-79"/>
              </a:rPr>
              <a:t>,</a:t>
            </a:r>
          </a:p>
          <a:p>
            <a:pPr lvl="0" fontAlgn="base"/>
            <a:r>
              <a:rPr lang="ru-RU" sz="1800" dirty="0">
                <a:cs typeface="Aharoni" pitchFamily="2" charset="-79"/>
              </a:rPr>
              <a:t>зрачок чаще расширен,</a:t>
            </a:r>
          </a:p>
          <a:p>
            <a:pPr marL="0" lvl="0" indent="0" fontAlgn="base">
              <a:buNone/>
            </a:pPr>
            <a:r>
              <a:rPr lang="ru-RU" sz="1800" dirty="0" smtClean="0">
                <a:cs typeface="Aharoni" pitchFamily="2" charset="-79"/>
              </a:rPr>
              <a:t>     возникают </a:t>
            </a:r>
            <a:r>
              <a:rPr lang="ru-RU" sz="1800" dirty="0">
                <a:cs typeface="Aharoni" pitchFamily="2" charset="-79"/>
              </a:rPr>
              <a:t>трудности </a:t>
            </a:r>
            <a:r>
              <a:rPr lang="ru-RU" sz="1800" dirty="0" smtClean="0">
                <a:cs typeface="Aharoni" pitchFamily="2" charset="-79"/>
              </a:rPr>
              <a:t>с</a:t>
            </a:r>
          </a:p>
          <a:p>
            <a:pPr marL="0" lvl="0" indent="0" fontAlgn="base">
              <a:buNone/>
            </a:pPr>
            <a:r>
              <a:rPr lang="ru-RU" sz="1800" dirty="0" smtClean="0">
                <a:cs typeface="Aharoni" pitchFamily="2" charset="-79"/>
              </a:rPr>
              <a:t>     фокусировкой </a:t>
            </a:r>
            <a:r>
              <a:rPr lang="ru-RU" sz="1800" dirty="0">
                <a:cs typeface="Aharoni" pitchFamily="2" charset="-79"/>
              </a:rPr>
              <a:t>взгляда,</a:t>
            </a:r>
          </a:p>
          <a:p>
            <a:pPr lvl="0" fontAlgn="base"/>
            <a:r>
              <a:rPr lang="ru-RU" sz="1800" dirty="0">
                <a:cs typeface="Aharoni" pitchFamily="2" charset="-79"/>
              </a:rPr>
              <a:t>речь невнятная,</a:t>
            </a:r>
          </a:p>
          <a:p>
            <a:pPr lvl="0" fontAlgn="base"/>
            <a:r>
              <a:rPr lang="ru-RU" sz="1800" dirty="0">
                <a:cs typeface="Aharoni" pitchFamily="2" charset="-79"/>
              </a:rPr>
              <a:t>возможна </a:t>
            </a:r>
            <a:r>
              <a:rPr lang="ru-RU" sz="1800" dirty="0" smtClean="0">
                <a:cs typeface="Aharoni" pitchFamily="2" charset="-79"/>
              </a:rPr>
              <a:t>выраженная</a:t>
            </a:r>
          </a:p>
          <a:p>
            <a:pPr marL="0" lvl="0" indent="0" fontAlgn="base">
              <a:buNone/>
            </a:pPr>
            <a:r>
              <a:rPr lang="ru-RU" sz="1800" dirty="0" smtClean="0">
                <a:cs typeface="Aharoni" pitchFamily="2" charset="-79"/>
              </a:rPr>
              <a:t>     </a:t>
            </a:r>
            <a:r>
              <a:rPr lang="ru-RU" sz="1800" dirty="0">
                <a:cs typeface="Aharoni" pitchFamily="2" charset="-79"/>
              </a:rPr>
              <a:t>слабость,</a:t>
            </a:r>
          </a:p>
          <a:p>
            <a:pPr lvl="0" fontAlgn="base"/>
            <a:r>
              <a:rPr lang="ru-RU" sz="1800" dirty="0">
                <a:cs typeface="Aharoni" pitchFamily="2" charset="-79"/>
              </a:rPr>
              <a:t>бледность кожных покровов,</a:t>
            </a:r>
          </a:p>
          <a:p>
            <a:pPr marL="0" lvl="0" indent="0" fontAlgn="base">
              <a:buNone/>
            </a:pPr>
            <a:r>
              <a:rPr lang="ru-RU" sz="1800" dirty="0" smtClean="0">
                <a:cs typeface="Aharoni" pitchFamily="2" charset="-79"/>
              </a:rPr>
              <a:t>    тошнота</a:t>
            </a:r>
            <a:r>
              <a:rPr lang="ru-RU" sz="1800" dirty="0">
                <a:cs typeface="Aharoni" pitchFamily="2" charset="-79"/>
              </a:rPr>
              <a:t>, рвота,</a:t>
            </a:r>
          </a:p>
          <a:p>
            <a:pPr lvl="0" fontAlgn="base"/>
            <a:r>
              <a:rPr lang="ru-RU" sz="1800" dirty="0">
                <a:cs typeface="Aharoni" pitchFamily="2" charset="-79"/>
              </a:rPr>
              <a:t>внимание привлекается с </a:t>
            </a:r>
            <a:endParaRPr lang="ru-RU" sz="1800" dirty="0" smtClean="0">
              <a:cs typeface="Aharoni" pitchFamily="2" charset="-79"/>
            </a:endParaRPr>
          </a:p>
          <a:p>
            <a:pPr marL="0" lvl="0" indent="0" fontAlgn="base">
              <a:buNone/>
            </a:pPr>
            <a:r>
              <a:rPr lang="ru-RU" sz="1800" dirty="0" smtClean="0">
                <a:cs typeface="Aharoni" pitchFamily="2" charset="-79"/>
              </a:rPr>
              <a:t>    трудом</a:t>
            </a:r>
            <a:r>
              <a:rPr lang="ru-RU" sz="1800" dirty="0">
                <a:cs typeface="Aharoni" pitchFamily="2" charset="-79"/>
              </a:rPr>
              <a:t>,</a:t>
            </a:r>
          </a:p>
          <a:p>
            <a:pPr lvl="0" fontAlgn="base"/>
            <a:r>
              <a:rPr lang="ru-RU" sz="1800" dirty="0" smtClean="0">
                <a:cs typeface="Aharoni" pitchFamily="2" charset="-79"/>
              </a:rPr>
              <a:t>Галлюцинаторные</a:t>
            </a:r>
          </a:p>
          <a:p>
            <a:pPr marL="0" lvl="0" indent="0" fontAlgn="base">
              <a:buNone/>
            </a:pPr>
            <a:r>
              <a:rPr lang="ru-RU" sz="1800" dirty="0" smtClean="0">
                <a:cs typeface="Aharoni" pitchFamily="2" charset="-79"/>
              </a:rPr>
              <a:t>    </a:t>
            </a:r>
            <a:r>
              <a:rPr lang="ru-RU" sz="1800" dirty="0">
                <a:cs typeface="Aharoni" pitchFamily="2" charset="-79"/>
              </a:rPr>
              <a:t>расстройства.</a:t>
            </a:r>
          </a:p>
          <a:p>
            <a:endParaRPr lang="ru-RU" sz="1800" dirty="0"/>
          </a:p>
        </p:txBody>
      </p:sp>
      <p:pic>
        <p:nvPicPr>
          <p:cNvPr id="5" name="Рисунок 4" descr="https://darelshefaa-center.com/wp-content/uploads/2018/12/%D8%B9%D9%84%D8%A7%D8%AC-%D8%A5%D8%AF%D9%85%D8%A7%D9%86-%D8%A7%D9%84%D9%83%D9%8A%D9%85%D9%8A%D9%83%D8%A7%D9%84-768x51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1052736"/>
            <a:ext cx="4824536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1216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Депрессия подростка или издержки подросткового возраста.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36126" y="188640"/>
            <a:ext cx="4507873" cy="417646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3358009" cy="1800200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Признаки отравления курительными смесями</a:t>
            </a:r>
            <a:endParaRPr lang="ru-RU" sz="28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107503" y="116632"/>
            <a:ext cx="3960441" cy="1881206"/>
          </a:xfrm>
        </p:spPr>
        <p:txBody>
          <a:bodyPr/>
          <a:lstStyle/>
          <a:p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44008" y="188640"/>
            <a:ext cx="4392488" cy="4176464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1997838"/>
            <a:ext cx="452862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 fontAlgn="base">
              <a:buFont typeface="Arial" pitchFamily="34" charset="0"/>
              <a:buChar char="•"/>
            </a:pPr>
            <a:r>
              <a:rPr lang="ru-RU" sz="2400" dirty="0">
                <a:cs typeface="Aharoni" pitchFamily="2" charset="-79"/>
              </a:rPr>
              <a:t>рвота,</a:t>
            </a:r>
          </a:p>
          <a:p>
            <a:pPr marL="342900" lvl="0" indent="-342900" algn="ctr" fontAlgn="base">
              <a:buFont typeface="Arial" pitchFamily="34" charset="0"/>
              <a:buChar char="•"/>
            </a:pPr>
            <a:r>
              <a:rPr lang="ru-RU" sz="2400" dirty="0">
                <a:cs typeface="Aharoni" pitchFamily="2" charset="-79"/>
              </a:rPr>
              <a:t>судороги,</a:t>
            </a:r>
          </a:p>
          <a:p>
            <a:pPr marL="342900" lvl="0" indent="-342900" algn="ctr" fontAlgn="base">
              <a:buFont typeface="Arial" pitchFamily="34" charset="0"/>
              <a:buChar char="•"/>
            </a:pPr>
            <a:r>
              <a:rPr lang="ru-RU" sz="2400" dirty="0">
                <a:cs typeface="Aharoni" pitchFamily="2" charset="-79"/>
              </a:rPr>
              <a:t>подъем артериального давления,</a:t>
            </a:r>
          </a:p>
          <a:p>
            <a:pPr marL="342900" lvl="0" indent="-342900" algn="ctr" fontAlgn="base">
              <a:buFont typeface="Arial" pitchFamily="34" charset="0"/>
              <a:buChar char="•"/>
            </a:pPr>
            <a:r>
              <a:rPr lang="ru-RU" sz="2400" dirty="0">
                <a:cs typeface="Aharoni" pitchFamily="2" charset="-79"/>
              </a:rPr>
              <a:t>учащенное сердцебиение,</a:t>
            </a:r>
          </a:p>
          <a:p>
            <a:pPr marL="342900" lvl="0" indent="-342900" algn="ctr" fontAlgn="base">
              <a:buFont typeface="Arial" pitchFamily="34" charset="0"/>
              <a:buChar char="•"/>
            </a:pPr>
            <a:r>
              <a:rPr lang="ru-RU" sz="2400" dirty="0">
                <a:cs typeface="Aharoni" pitchFamily="2" charset="-79"/>
              </a:rPr>
              <a:t>галлюцинации,</a:t>
            </a:r>
          </a:p>
          <a:p>
            <a:pPr marL="342900" lvl="0" indent="-342900" algn="ctr" fontAlgn="base">
              <a:buFont typeface="Arial" pitchFamily="34" charset="0"/>
              <a:buChar char="•"/>
            </a:pPr>
            <a:r>
              <a:rPr lang="ru-RU" sz="2400" dirty="0">
                <a:cs typeface="Aharoni" pitchFamily="2" charset="-79"/>
              </a:rPr>
              <a:t>психоз,</a:t>
            </a:r>
          </a:p>
          <a:p>
            <a:pPr marL="342900" lvl="0" indent="-342900" algn="ctr" fontAlgn="base">
              <a:buFont typeface="Arial" pitchFamily="34" charset="0"/>
              <a:buChar char="•"/>
            </a:pPr>
            <a:r>
              <a:rPr lang="ru-RU" sz="2400" dirty="0">
                <a:cs typeface="Aharoni" pitchFamily="2" charset="-79"/>
              </a:rPr>
              <a:t>отсутствие реакции на внешние раздражители,</a:t>
            </a:r>
          </a:p>
          <a:p>
            <a:pPr marL="342900" lvl="0" indent="-342900" algn="ctr" fontAlgn="base">
              <a:buFont typeface="Arial" pitchFamily="34" charset="0"/>
              <a:buChar char="•"/>
            </a:pPr>
            <a:r>
              <a:rPr lang="ru-RU" sz="2400" dirty="0">
                <a:cs typeface="Aharoni" pitchFamily="2" charset="-79"/>
              </a:rPr>
              <a:t>коматозное состояние,</a:t>
            </a:r>
          </a:p>
          <a:p>
            <a:pPr lvl="0" algn="ctr" fontAlgn="base"/>
            <a:r>
              <a:rPr lang="ru-RU" sz="2400" dirty="0">
                <a:cs typeface="Aharoni" pitchFamily="2" charset="-79"/>
              </a:rPr>
              <a:t>возможен смертельный исход.</a:t>
            </a:r>
          </a:p>
        </p:txBody>
      </p:sp>
    </p:spTree>
    <p:extLst>
      <p:ext uri="{BB962C8B-B14F-4D97-AF65-F5344CB8AC3E}">
        <p14:creationId xmlns:p14="http://schemas.microsoft.com/office/powerpoint/2010/main" xmlns="" val="1072072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Последствия курения смесей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65515" y="1417638"/>
            <a:ext cx="8229600" cy="5251722"/>
          </a:xfrm>
        </p:spPr>
        <p:txBody>
          <a:bodyPr>
            <a:normAutofit lnSpcReduction="10000"/>
          </a:bodyPr>
          <a:lstStyle/>
          <a:p>
            <a:r>
              <a:rPr lang="ru-RU" sz="2800" dirty="0" smtClean="0"/>
              <a:t>Страдает также и весь организм в целом: </a:t>
            </a:r>
            <a:r>
              <a:rPr lang="ru-RU" sz="2800" dirty="0" err="1" smtClean="0"/>
              <a:t>легкие,печень,кровь,мозг</a:t>
            </a:r>
            <a:r>
              <a:rPr lang="ru-RU" sz="2800" dirty="0" smtClean="0"/>
              <a:t>….</a:t>
            </a:r>
          </a:p>
          <a:p>
            <a:r>
              <a:rPr lang="ru-RU" sz="2800" dirty="0" smtClean="0"/>
              <a:t>Очень пагубно воздействие спайса на мозг. </a:t>
            </a:r>
            <a:r>
              <a:rPr lang="ru-RU" sz="2800" dirty="0"/>
              <a:t>К</a:t>
            </a:r>
            <a:r>
              <a:rPr lang="ru-RU" sz="2800" dirty="0" smtClean="0"/>
              <a:t>апилляры мозга ,пытаясь не пропустить яд, резко сужаются, в результате кровь просто не может снабжать клетки организма кислородом  и как и любые другие клетки ,клетки мозга, лишенные кислорода, просто погибают. </a:t>
            </a:r>
            <a:r>
              <a:rPr lang="ru-RU" sz="2800" dirty="0"/>
              <a:t>И</a:t>
            </a:r>
            <a:r>
              <a:rPr lang="ru-RU" sz="2800" dirty="0" smtClean="0"/>
              <a:t>менно этот эффект нравится подросткам- возникает ощущение легкости и беззаботности. </a:t>
            </a:r>
          </a:p>
          <a:p>
            <a:r>
              <a:rPr lang="ru-RU" sz="2800" dirty="0" smtClean="0"/>
              <a:t>Но стоит ли платить за несколько часов счастья  своим мозгом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1872570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первичная профилактика психозов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124744"/>
            <a:ext cx="3816424" cy="554461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36104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Социально – психологические последствия употребления курительных смесей</a:t>
            </a:r>
            <a:endParaRPr lang="ru-RU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889844"/>
            <a:ext cx="518457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/>
            <a:endParaRPr lang="ru-RU" i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lvl="0" fontAlgn="base"/>
            <a:r>
              <a:rPr lang="ru-RU" sz="2000" i="1" dirty="0"/>
              <a:t>Р</a:t>
            </a:r>
            <a:r>
              <a:rPr lang="ru-RU" sz="2000" i="1" dirty="0" smtClean="0"/>
              <a:t>азрушение </a:t>
            </a:r>
            <a:r>
              <a:rPr lang="ru-RU" sz="2000" i="1" dirty="0"/>
              <a:t>социальных связей</a:t>
            </a:r>
            <a:r>
              <a:rPr lang="ru-RU" sz="2000" i="1" dirty="0" smtClean="0"/>
              <a:t>:</a:t>
            </a:r>
          </a:p>
          <a:p>
            <a:pPr lvl="0" fontAlgn="base"/>
            <a:r>
              <a:rPr lang="ru-RU" sz="2000" i="1" dirty="0" smtClean="0"/>
              <a:t> </a:t>
            </a:r>
            <a:r>
              <a:rPr lang="ru-RU" sz="2000" i="1" dirty="0"/>
              <a:t>потеря семьи, друзей;</a:t>
            </a:r>
            <a:endParaRPr lang="ru-RU" sz="2000" dirty="0"/>
          </a:p>
          <a:p>
            <a:pPr lvl="0" fontAlgn="base"/>
            <a:r>
              <a:rPr lang="ru-RU" sz="2000" i="1" dirty="0"/>
              <a:t>П</a:t>
            </a:r>
            <a:r>
              <a:rPr lang="ru-RU" sz="2000" i="1" dirty="0" smtClean="0"/>
              <a:t>отеря </a:t>
            </a:r>
            <a:r>
              <a:rPr lang="ru-RU" sz="2000" i="1" dirty="0"/>
              <a:t>работы, учебы</a:t>
            </a:r>
            <a:r>
              <a:rPr lang="ru-RU" sz="2000" i="1" dirty="0" smtClean="0"/>
              <a:t>,</a:t>
            </a:r>
          </a:p>
          <a:p>
            <a:pPr lvl="0" fontAlgn="base"/>
            <a:r>
              <a:rPr lang="ru-RU" sz="2000" i="1" dirty="0" smtClean="0"/>
              <a:t> </a:t>
            </a:r>
            <a:r>
              <a:rPr lang="ru-RU" sz="2000" i="1" dirty="0"/>
              <a:t>запрет на некоторые виды профессиональной деятельности, </a:t>
            </a:r>
            <a:r>
              <a:rPr lang="ru-RU" sz="2000" i="1" dirty="0" smtClean="0"/>
              <a:t>Невозможность </a:t>
            </a:r>
            <a:r>
              <a:rPr lang="ru-RU" sz="2000" i="1" dirty="0"/>
              <a:t>вождения транспорта, получения разрешения на приобретение </a:t>
            </a:r>
            <a:r>
              <a:rPr lang="ru-RU" sz="2000" i="1" dirty="0" smtClean="0"/>
              <a:t>оружия; связь </a:t>
            </a:r>
            <a:r>
              <a:rPr lang="ru-RU" sz="2000" i="1" dirty="0"/>
              <a:t>с криминальными кругами, воровство, риск вовлечения в незаконный оборот наркотиков и привлечение к уголовной ответственности и другие преступления;</a:t>
            </a:r>
            <a:endParaRPr lang="ru-RU" sz="2000" dirty="0"/>
          </a:p>
          <a:p>
            <a:pPr lvl="0" fontAlgn="base"/>
            <a:r>
              <a:rPr lang="ru-RU" sz="2000" i="1" dirty="0"/>
              <a:t>Р</a:t>
            </a:r>
            <a:r>
              <a:rPr lang="ru-RU" sz="2000" i="1" dirty="0" smtClean="0"/>
              <a:t>азрушение </a:t>
            </a:r>
            <a:r>
              <a:rPr lang="ru-RU" sz="2000" i="1" dirty="0"/>
              <a:t>своей личности: равнодушие к самому себе, своему будущему и близким людям, ослабление воли, преобладание единственной ценности по имени «наркотик», потеря смысла жизни, одиночество.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3948218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3069977" cy="5616624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8" name="Picture 4" descr="[Онищенко положил конец обороту «курительных смесей»]"/>
          <p:cNvPicPr>
            <a:picLocks noGrp="1" noChangeAspect="1" noChangeArrowheads="1"/>
          </p:cNvPicPr>
          <p:nvPr>
            <p:ph type="body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95537" y="2564904"/>
            <a:ext cx="3240360" cy="417646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707904" y="273050"/>
            <a:ext cx="4978896" cy="5853113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7" name="Picture 4" descr="[Онищенко положил конец обороту «курительных смесей»]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23528" y="2492896"/>
            <a:ext cx="3313237" cy="4365104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4308475" y="273050"/>
            <a:ext cx="4835525" cy="5853113"/>
          </a:xfrm>
        </p:spPr>
        <p:txBody>
          <a:bodyPr>
            <a:normAutofit fontScale="92500"/>
          </a:bodyPr>
          <a:lstStyle/>
          <a:p>
            <a:pPr algn="just"/>
            <a:r>
              <a:rPr lang="ru-RU" sz="2000" b="1" dirty="0"/>
              <a:t>Главный санитарный врач России Геннадий Онищенко подписал </a:t>
            </a:r>
          </a:p>
          <a:p>
            <a:pPr marL="0" indent="0" algn="just">
              <a:buNone/>
            </a:pPr>
            <a:r>
              <a:rPr lang="ru-RU" sz="2000" b="1" dirty="0"/>
              <a:t>постановление «О мерах по пресечению оборота курительных смесей на территории РФ».</a:t>
            </a:r>
          </a:p>
          <a:p>
            <a:pPr marL="0" indent="0" algn="just">
              <a:buNone/>
            </a:pP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>
                <a:solidFill>
                  <a:srgbClr val="002060"/>
                </a:solidFill>
                <a:hlinkClick r:id="rId3"/>
              </a:rPr>
              <a:t>Запрет на оборот и использование курительных смесей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</a:p>
          <a:p>
            <a:pPr marL="0" indent="0" algn="just">
              <a:buNone/>
            </a:pPr>
            <a:r>
              <a:rPr lang="ru-RU" sz="2000" dirty="0"/>
              <a:t>вступил в силу 14 января 2010 года.</a:t>
            </a:r>
          </a:p>
          <a:p>
            <a:pPr marL="0" indent="0" algn="just">
              <a:buNone/>
            </a:pPr>
            <a:r>
              <a:rPr lang="ru-RU" sz="2000" dirty="0"/>
              <a:t>   </a:t>
            </a:r>
            <a:r>
              <a:rPr lang="ru-RU" sz="2000" dirty="0" smtClean="0"/>
              <a:t> </a:t>
            </a:r>
            <a:r>
              <a:rPr lang="ru-RU" sz="2000" dirty="0"/>
              <a:t>Наиболее распространённые компоненты внесены в список наркотических средств, а поэтому </a:t>
            </a:r>
            <a:r>
              <a:rPr lang="ru-RU" sz="2000" b="1" dirty="0">
                <a:solidFill>
                  <a:srgbClr val="FF0000"/>
                </a:solidFill>
              </a:rPr>
              <a:t>изготовление, хранение   и сбыт </a:t>
            </a:r>
            <a:r>
              <a:rPr lang="ru-RU" sz="2000" b="1" dirty="0" smtClean="0">
                <a:solidFill>
                  <a:srgbClr val="FF0000"/>
                </a:solidFill>
              </a:rPr>
              <a:t>смесей теперь </a:t>
            </a:r>
            <a:r>
              <a:rPr lang="ru-RU" sz="2000" b="1" dirty="0">
                <a:solidFill>
                  <a:srgbClr val="FF0000"/>
                </a:solidFill>
              </a:rPr>
              <a:t>уголовно наказуемо</a:t>
            </a:r>
            <a:r>
              <a:rPr lang="ru-RU" sz="2000" dirty="0" smtClean="0">
                <a:solidFill>
                  <a:srgbClr val="FF000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ru-RU" sz="2000" dirty="0" smtClean="0">
                <a:solidFill>
                  <a:srgbClr val="002060"/>
                </a:solidFill>
              </a:rPr>
              <a:t>В </a:t>
            </a:r>
            <a:r>
              <a:rPr lang="ru-RU" sz="2000" dirty="0" smtClean="0">
                <a:solidFill>
                  <a:srgbClr val="002060"/>
                </a:solidFill>
              </a:rPr>
              <a:t>2020 году в Госдуму внесен </a:t>
            </a:r>
            <a:r>
              <a:rPr lang="ru-RU" sz="2000" dirty="0" smtClean="0">
                <a:solidFill>
                  <a:srgbClr val="002060"/>
                </a:solidFill>
              </a:rPr>
              <a:t>законопроект о запрете </a:t>
            </a:r>
            <a:r>
              <a:rPr lang="ru-RU" sz="2000" dirty="0" smtClean="0">
                <a:solidFill>
                  <a:srgbClr val="002060"/>
                </a:solidFill>
              </a:rPr>
              <a:t>продажи аналогов </a:t>
            </a:r>
            <a:r>
              <a:rPr lang="ru-RU" sz="2000" dirty="0" err="1" smtClean="0">
                <a:solidFill>
                  <a:srgbClr val="002060"/>
                </a:solidFill>
              </a:rPr>
              <a:t>насвая</a:t>
            </a:r>
            <a:r>
              <a:rPr lang="ru-RU" sz="2000" dirty="0" smtClean="0">
                <a:solidFill>
                  <a:srgbClr val="002060"/>
                </a:solidFill>
              </a:rPr>
              <a:t> и </a:t>
            </a:r>
            <a:r>
              <a:rPr lang="ru-RU" sz="2000" dirty="0" err="1" smtClean="0">
                <a:solidFill>
                  <a:srgbClr val="002060"/>
                </a:solidFill>
              </a:rPr>
              <a:t>снюса</a:t>
            </a:r>
            <a:r>
              <a:rPr lang="ru-RU" sz="2000" dirty="0" smtClean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ru-RU" sz="2000" dirty="0" smtClean="0">
                <a:solidFill>
                  <a:srgbClr val="002060"/>
                </a:solidFill>
              </a:rPr>
              <a:t>Не дожидаясь решения федеральных органов некоторые регионы запретили продажу несовершеннолетним </a:t>
            </a:r>
            <a:r>
              <a:rPr lang="ru-RU" sz="2000" dirty="0" err="1" smtClean="0">
                <a:solidFill>
                  <a:srgbClr val="002060"/>
                </a:solidFill>
              </a:rPr>
              <a:t>бестабачных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никотинсодержащих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smtClean="0">
                <a:solidFill>
                  <a:srgbClr val="002060"/>
                </a:solidFill>
              </a:rPr>
              <a:t>смесей.</a:t>
            </a: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6" name="Picture 5" descr="Картинка 9 из 37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9"/>
            <a:ext cx="3096344" cy="2304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86104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latin typeface="Bookman Old Style" pitchFamily="18" charset="0"/>
              </a:rPr>
              <a:t>Молодые люди, испытавшие на себе губительное действие спайса, или потерявшие из–за пагубной привычки родных и близких, объединяются в борьбе за запрет ввоза и продажи курительных смесей</a:t>
            </a:r>
            <a:endParaRPr lang="ru-RU" sz="2400" b="1" dirty="0">
              <a:latin typeface="Bookman Old Style" pitchFamily="18" charset="0"/>
            </a:endParaRPr>
          </a:p>
        </p:txBody>
      </p:sp>
      <p:pic>
        <p:nvPicPr>
          <p:cNvPr id="3" name="Picture 16" descr="Пикет против продажи курительных смесей - Сайт НГУЭУ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16832"/>
            <a:ext cx="8353747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24095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7" descr="stu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4419600"/>
            <a:ext cx="3419871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5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9872" y="764704"/>
            <a:ext cx="5112568" cy="3744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92088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Bookman Old Style" pitchFamily="18" charset="0"/>
              </a:rPr>
              <a:t>Альтернатива курительным смесям</a:t>
            </a:r>
            <a:endParaRPr lang="ru-RU" sz="2800" dirty="0">
              <a:latin typeface="Bookman Old Style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904656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                             </a:t>
            </a:r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r>
              <a:rPr lang="ru-RU" dirty="0" smtClean="0"/>
              <a:t>                               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Спорт </a:t>
            </a:r>
          </a:p>
          <a:p>
            <a:pPr marL="0" indent="0">
              <a:buNone/>
            </a:pPr>
            <a:r>
              <a:rPr lang="ru-RU" dirty="0" smtClean="0"/>
              <a:t>Организация культурного</a:t>
            </a:r>
          </a:p>
          <a:p>
            <a:pPr marL="0" indent="0">
              <a:buNone/>
            </a:pPr>
            <a:r>
              <a:rPr lang="ru-RU" dirty="0" smtClean="0"/>
              <a:t>досуга: кружки, студии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                                 Различные школы:</a:t>
            </a:r>
          </a:p>
          <a:p>
            <a:pPr marL="0" indent="0">
              <a:buNone/>
            </a:pPr>
            <a:r>
              <a:rPr lang="ru-RU" dirty="0" smtClean="0"/>
              <a:t>                                                             музыкальные,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                                 художественные.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     </a:t>
            </a:r>
            <a:endParaRPr lang="ru-RU" dirty="0"/>
          </a:p>
        </p:txBody>
      </p:sp>
      <p:pic>
        <p:nvPicPr>
          <p:cNvPr id="6" name="Picture 6" descr="image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764704"/>
            <a:ext cx="2736304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50044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Bookman Old Style" pitchFamily="18" charset="0"/>
              </a:rPr>
              <a:t>У тебя есть выбор! Сохрани жизнь и здоровье!</a:t>
            </a:r>
            <a:endParaRPr lang="ru-RU" sz="28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pic>
        <p:nvPicPr>
          <p:cNvPr id="4" name="Объект 3" descr="http://gikursk.ru/storage/press/big/2013/10/24/4_5268b5749792d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571625" y="2411412"/>
            <a:ext cx="6000750" cy="3086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2172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271</TotalTime>
  <Words>509</Words>
  <Application>Microsoft Office PowerPoint</Application>
  <PresentationFormat>Экран (4:3)</PresentationFormat>
  <Paragraphs>84</Paragraphs>
  <Slides>13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Апекс</vt:lpstr>
      <vt:lpstr>Чем опасны курительные смеси?</vt:lpstr>
      <vt:lpstr>Spice  </vt:lpstr>
      <vt:lpstr>Откуда взялась эта напасть?</vt:lpstr>
      <vt:lpstr>По химическому составу различают два вида курительных смесей:</vt:lpstr>
      <vt:lpstr>Слайд 5</vt:lpstr>
      <vt:lpstr>Признаки опьянения курительными смесями</vt:lpstr>
      <vt:lpstr>Признаки отравления курительными смесями</vt:lpstr>
      <vt:lpstr>Последствия курения смесей</vt:lpstr>
      <vt:lpstr>Социально – психологические последствия употребления курительных смесей</vt:lpstr>
      <vt:lpstr>Слайд 10</vt:lpstr>
      <vt:lpstr>Молодые люди, испытавшие на себе губительное действие спайса, или потерявшие из–за пагубной привычки родных и близких, объединяются в борьбе за запрет ввоза и продажи курительных смесей</vt:lpstr>
      <vt:lpstr>Альтернатива курительным смесям</vt:lpstr>
      <vt:lpstr>У тебя есть выбор! Сохрани жизнь и здоровье!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Чем опасны курительные смеси?</dc:title>
  <dc:creator>User</dc:creator>
  <cp:lastModifiedBy>XTreme.ws</cp:lastModifiedBy>
  <cp:revision>40</cp:revision>
  <dcterms:created xsi:type="dcterms:W3CDTF">2014-11-15T16:10:22Z</dcterms:created>
  <dcterms:modified xsi:type="dcterms:W3CDTF">2020-05-27T06:54:33Z</dcterms:modified>
</cp:coreProperties>
</file>