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8" r:id="rId7"/>
    <p:sldId id="260" r:id="rId8"/>
    <p:sldId id="261" r:id="rId9"/>
    <p:sldId id="262" r:id="rId10"/>
    <p:sldId id="263" r:id="rId11"/>
    <p:sldId id="264" r:id="rId12"/>
    <p:sldId id="265" r:id="rId13"/>
    <p:sldId id="269"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945694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1150525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408636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00D0F2C-4714-4479-A413-77A838B57D9B}" type="datetimeFigureOut">
              <a:rPr lang="ru-RU" smtClean="0"/>
              <a:t>27.04.2020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3060824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00D0F2C-4714-4479-A413-77A838B57D9B}" type="datetimeFigureOut">
              <a:rPr lang="ru-RU" smtClean="0"/>
              <a:t>27.04.2020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3232812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00D0F2C-4714-4479-A413-77A838B57D9B}" type="datetimeFigureOut">
              <a:rPr lang="ru-RU" smtClean="0"/>
              <a:t>27.04.2020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231088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00D0F2C-4714-4479-A413-77A838B57D9B}" type="datetimeFigureOut">
              <a:rPr lang="ru-RU" smtClean="0"/>
              <a:t>27.04.2020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119222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00D0F2C-4714-4479-A413-77A838B57D9B}" type="datetimeFigureOut">
              <a:rPr lang="ru-RU" smtClean="0"/>
              <a:t>27.04.2020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4216009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00D0F2C-4714-4479-A413-77A838B57D9B}" type="datetimeFigureOut">
              <a:rPr lang="ru-RU" smtClean="0"/>
              <a:t>27.04.2020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367160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80357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968593-29ED-4152-B973-21F9449C0C4A}" type="slidenum">
              <a:rPr lang="ru-RU" smtClean="0"/>
              <a:t>‹#›</a:t>
            </a:fld>
            <a:endParaRPr lang="ru-RU"/>
          </a:p>
        </p:txBody>
      </p:sp>
    </p:spTree>
    <p:extLst>
      <p:ext uri="{BB962C8B-B14F-4D97-AF65-F5344CB8AC3E}">
        <p14:creationId xmlns:p14="http://schemas.microsoft.com/office/powerpoint/2010/main" val="329108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0D0F2C-4714-4479-A413-77A838B57D9B}" type="datetimeFigureOut">
              <a:rPr lang="ru-RU" smtClean="0"/>
              <a:t>27.04.2020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68593-29ED-4152-B973-21F9449C0C4A}" type="slidenum">
              <a:rPr lang="ru-RU" smtClean="0"/>
              <a:t>‹#›</a:t>
            </a:fld>
            <a:endParaRPr lang="ru-RU"/>
          </a:p>
        </p:txBody>
      </p:sp>
    </p:spTree>
    <p:extLst>
      <p:ext uri="{BB962C8B-B14F-4D97-AF65-F5344CB8AC3E}">
        <p14:creationId xmlns:p14="http://schemas.microsoft.com/office/powerpoint/2010/main" val="3476083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15593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61743" y="887924"/>
            <a:ext cx="6430781" cy="5632311"/>
          </a:xfrm>
          <a:prstGeom prst="rect">
            <a:avLst/>
          </a:prstGeom>
        </p:spPr>
        <p:txBody>
          <a:bodyPr wrap="squar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В известном детском стихотворении </a:t>
            </a:r>
            <a:r>
              <a:rPr lang="ru-RU" sz="2000" dirty="0" err="1" smtClean="0">
                <a:solidFill>
                  <a:srgbClr val="002060"/>
                </a:solidFill>
                <a:latin typeface="Times New Roman" panose="02020603050405020304" pitchFamily="18" charset="0"/>
                <a:cs typeface="Times New Roman" panose="02020603050405020304" pitchFamily="18" charset="0"/>
              </a:rPr>
              <a:t>С.Я.Маршака</a:t>
            </a:r>
            <a:r>
              <a:rPr lang="ru-RU" sz="2000" dirty="0" smtClean="0">
                <a:solidFill>
                  <a:srgbClr val="002060"/>
                </a:solidFill>
                <a:latin typeface="Times New Roman" panose="02020603050405020304" pitchFamily="18" charset="0"/>
                <a:cs typeface="Times New Roman" panose="02020603050405020304" pitchFamily="18" charset="0"/>
              </a:rPr>
              <a:t> 1937 года «Рассказ о неизвестном герое» пожарные, милиция и фотографы разыскивают двадцатилетнего парня, спасшего из огня девочку. Из примет — «среднего роста, плечистый и крепкий, ходит он в белой футболке и кепке. Знак „ГТО“ на груди у него. Больше не знают о нем ничего», сообщает читателю Маршак.</a:t>
            </a:r>
          </a:p>
          <a:p>
            <a:endParaRPr lang="ru-RU" sz="2000" dirty="0" smtClean="0">
              <a:solidFill>
                <a:srgbClr val="002060"/>
              </a:solidFill>
              <a:latin typeface="Times New Roman" panose="02020603050405020304" pitchFamily="18" charset="0"/>
              <a:cs typeface="Times New Roman" panose="02020603050405020304" pitchFamily="18" charset="0"/>
            </a:endParaRPr>
          </a:p>
          <a:p>
            <a:r>
              <a:rPr lang="ru-RU" sz="2000" dirty="0" smtClean="0">
                <a:solidFill>
                  <a:srgbClr val="002060"/>
                </a:solidFill>
                <a:latin typeface="Times New Roman" panose="02020603050405020304" pitchFamily="18" charset="0"/>
                <a:cs typeface="Times New Roman" panose="02020603050405020304" pitchFamily="18" charset="0"/>
              </a:rPr>
              <a:t>Ирония стихотворения заключалась в том, что значкистов ГТО в то время было больше половины страны, и каждый был готов к труду и обороне!</a:t>
            </a:r>
          </a:p>
          <a:p>
            <a:endParaRPr lang="ru-RU" sz="2000" dirty="0" smtClean="0">
              <a:solidFill>
                <a:srgbClr val="002060"/>
              </a:solidFill>
              <a:latin typeface="Times New Roman" panose="02020603050405020304" pitchFamily="18" charset="0"/>
              <a:cs typeface="Times New Roman" panose="02020603050405020304" pitchFamily="18" charset="0"/>
            </a:endParaRPr>
          </a:p>
          <a:p>
            <a:r>
              <a:rPr lang="ru-RU" sz="2000" dirty="0" smtClean="0">
                <a:solidFill>
                  <a:srgbClr val="002060"/>
                </a:solidFill>
                <a:latin typeface="Times New Roman" panose="02020603050405020304" pitchFamily="18" charset="0"/>
                <a:cs typeface="Times New Roman" panose="02020603050405020304" pitchFamily="18" charset="0"/>
              </a:rPr>
              <a:t>Те, кто учился в школе еще до распада Советского Союза, помнят три заветные буквы — ГТО, или «Готов к труду и обороне» — программу физической и культурной подготовки, которая основывалась на единой и поддерживаемой государством системе патриотического воспитания населения.</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49901" y="887924"/>
            <a:ext cx="4691921" cy="5970075"/>
          </a:xfrm>
          <a:prstGeom prst="rect">
            <a:avLst/>
          </a:prstGeom>
        </p:spPr>
      </p:pic>
    </p:spTree>
    <p:extLst>
      <p:ext uri="{BB962C8B-B14F-4D97-AF65-F5344CB8AC3E}">
        <p14:creationId xmlns:p14="http://schemas.microsoft.com/office/powerpoint/2010/main" val="94802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50898" y="1461149"/>
            <a:ext cx="5096655" cy="3785652"/>
          </a:xfrm>
          <a:prstGeom prst="rect">
            <a:avLst/>
          </a:prstGeom>
        </p:spPr>
        <p:txBody>
          <a:bodyPr wrap="square">
            <a:spAutoFit/>
          </a:bodyPr>
          <a:lstStyle/>
          <a:p>
            <a:r>
              <a:rPr lang="ru-RU" sz="2000" b="0" i="0" dirty="0" smtClean="0">
                <a:solidFill>
                  <a:srgbClr val="002060"/>
                </a:solidFill>
                <a:effectLst/>
                <a:latin typeface="Times New Roman" panose="02020603050405020304" pitchFamily="18" charset="0"/>
                <a:cs typeface="Times New Roman" panose="02020603050405020304" pitchFamily="18" charset="0"/>
              </a:rPr>
              <a:t>Перед Великой Отечественной войной</a:t>
            </a:r>
            <a:r>
              <a:rPr lang="ru-RU" sz="2000" b="1" i="0" dirty="0" smtClean="0">
                <a:solidFill>
                  <a:srgbClr val="002060"/>
                </a:solidFill>
                <a:effectLst/>
                <a:latin typeface="Times New Roman" panose="02020603050405020304" pitchFamily="18" charset="0"/>
                <a:cs typeface="Times New Roman" panose="02020603050405020304" pitchFamily="18" charset="0"/>
              </a:rPr>
              <a:t> подготовку в ОСОАВИАХИМ прошли до 80% военнослужащих</a:t>
            </a:r>
            <a:r>
              <a:rPr lang="ru-RU" sz="2000" b="0" i="0" dirty="0" smtClean="0">
                <a:solidFill>
                  <a:srgbClr val="002060"/>
                </a:solidFill>
                <a:effectLst/>
                <a:latin typeface="Times New Roman" panose="02020603050405020304" pitchFamily="18" charset="0"/>
                <a:cs typeface="Times New Roman" panose="02020603050405020304" pitchFamily="18" charset="0"/>
              </a:rPr>
              <a:t> сухопутных войск и флота и до 100% авиации. В 1938 году в одном из писем Сталин писал: «...Нужно весь наш народ держать в состоянии мобилизационной готовности перед лицом опасности военного нападения, чтобы никакая „случайность“ и никакие фокусы наших внешних врагов не могли застигнуть нас врасплох...».</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02890" y="1507315"/>
            <a:ext cx="5310076" cy="4212701"/>
          </a:xfrm>
          <a:prstGeom prst="rect">
            <a:avLst/>
          </a:prstGeom>
        </p:spPr>
      </p:pic>
      <p:sp>
        <p:nvSpPr>
          <p:cNvPr id="5" name="Прямоугольник 4"/>
          <p:cNvSpPr/>
          <p:nvPr/>
        </p:nvSpPr>
        <p:spPr>
          <a:xfrm>
            <a:off x="1859880" y="1091817"/>
            <a:ext cx="3255699" cy="400110"/>
          </a:xfrm>
          <a:prstGeom prst="rect">
            <a:avLst/>
          </a:prstGeom>
        </p:spPr>
        <p:txBody>
          <a:bodyPr wrap="non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ВЛАДИМИР ПЧЕЛИНЦЕВ</a:t>
            </a: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6823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33500" y="299803"/>
            <a:ext cx="9624310" cy="6220918"/>
          </a:xfrm>
          <a:prstGeom prst="rect">
            <a:avLst/>
          </a:prstGeom>
        </p:spPr>
      </p:pic>
    </p:spTree>
    <p:extLst>
      <p:ext uri="{BB962C8B-B14F-4D97-AF65-F5344CB8AC3E}">
        <p14:creationId xmlns:p14="http://schemas.microsoft.com/office/powerpoint/2010/main" val="4172513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25456" y="1798821"/>
            <a:ext cx="4272196" cy="3477875"/>
          </a:xfrm>
          <a:prstGeom prst="rect">
            <a:avLst/>
          </a:prstGeom>
        </p:spPr>
        <p:txBody>
          <a:bodyPr wrap="squar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Патриотическая целеустремленность и </a:t>
            </a:r>
            <a:r>
              <a:rPr lang="ru-RU" sz="2000" b="1" dirty="0" smtClean="0">
                <a:solidFill>
                  <a:srgbClr val="002060"/>
                </a:solidFill>
                <a:latin typeface="Times New Roman" panose="02020603050405020304" pitchFamily="18" charset="0"/>
                <a:cs typeface="Times New Roman" panose="02020603050405020304" pitchFamily="18" charset="0"/>
              </a:rPr>
              <a:t>практическое содержание комплекса ГТО прошли суровую проверку в огне Великой Отечественной войны. </a:t>
            </a:r>
            <a:r>
              <a:rPr lang="ru-RU" sz="2000" dirty="0" smtClean="0">
                <a:solidFill>
                  <a:srgbClr val="002060"/>
                </a:solidFill>
                <a:latin typeface="Times New Roman" panose="02020603050405020304" pitchFamily="18" charset="0"/>
                <a:cs typeface="Times New Roman" panose="02020603050405020304" pitchFamily="18" charset="0"/>
              </a:rPr>
              <a:t>Когда перед всеми физкультурными организациями страны стала задача массовой военно-физической подготовки населения</a:t>
            </a:r>
            <a:r>
              <a:rPr lang="ru-RU" sz="2000" b="1" dirty="0" smtClean="0">
                <a:solidFill>
                  <a:srgbClr val="002060"/>
                </a:solidFill>
                <a:latin typeface="Times New Roman" panose="02020603050405020304" pitchFamily="18" charset="0"/>
                <a:cs typeface="Times New Roman" panose="02020603050405020304" pitchFamily="18" charset="0"/>
              </a:rPr>
              <a:t>, комплекс ГТО стал одним из важнейших инструментов.</a:t>
            </a: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79685" y="809470"/>
            <a:ext cx="6325849" cy="5336498"/>
          </a:xfrm>
          <a:prstGeom prst="rect">
            <a:avLst/>
          </a:prstGeom>
        </p:spPr>
      </p:pic>
    </p:spTree>
    <p:extLst>
      <p:ext uri="{BB962C8B-B14F-4D97-AF65-F5344CB8AC3E}">
        <p14:creationId xmlns:p14="http://schemas.microsoft.com/office/powerpoint/2010/main" val="2397971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33500" y="314794"/>
            <a:ext cx="9525000" cy="6280878"/>
          </a:xfrm>
          <a:prstGeom prst="rect">
            <a:avLst/>
          </a:prstGeom>
        </p:spPr>
      </p:pic>
    </p:spTree>
    <p:extLst>
      <p:ext uri="{BB962C8B-B14F-4D97-AF65-F5344CB8AC3E}">
        <p14:creationId xmlns:p14="http://schemas.microsoft.com/office/powerpoint/2010/main" val="236299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5673" y="1618937"/>
            <a:ext cx="4991724" cy="3785652"/>
          </a:xfrm>
          <a:prstGeom prst="rect">
            <a:avLst/>
          </a:prstGeom>
        </p:spPr>
        <p:txBody>
          <a:bodyPr wrap="square">
            <a:spAutoFit/>
          </a:bodyPr>
          <a:lstStyle/>
          <a:p>
            <a:r>
              <a:rPr lang="ru-RU" sz="2000" b="1" dirty="0" smtClean="0">
                <a:solidFill>
                  <a:srgbClr val="002060"/>
                </a:solidFill>
                <a:latin typeface="Times New Roman" panose="02020603050405020304" pitchFamily="18" charset="0"/>
                <a:cs typeface="Times New Roman" panose="02020603050405020304" pitchFamily="18" charset="0"/>
              </a:rPr>
              <a:t>Благодаря ГТО </a:t>
            </a:r>
            <a:r>
              <a:rPr lang="ru-RU" sz="2000" dirty="0" smtClean="0">
                <a:solidFill>
                  <a:srgbClr val="002060"/>
                </a:solidFill>
                <a:latin typeface="Times New Roman" panose="02020603050405020304" pitchFamily="18" charset="0"/>
                <a:cs typeface="Times New Roman" panose="02020603050405020304" pitchFamily="18" charset="0"/>
              </a:rPr>
              <a:t>миллионы советских людей получили </a:t>
            </a:r>
            <a:r>
              <a:rPr lang="ru-RU" sz="2000" b="1" dirty="0" smtClean="0">
                <a:solidFill>
                  <a:srgbClr val="002060"/>
                </a:solidFill>
                <a:latin typeface="Times New Roman" panose="02020603050405020304" pitchFamily="18" charset="0"/>
                <a:cs typeface="Times New Roman" panose="02020603050405020304" pitchFamily="18" charset="0"/>
              </a:rPr>
              <a:t>навыки маршевой, лыжной, стрелковой подготовки, плавания, метания гранат, преодоления водных преград и препятствий</a:t>
            </a:r>
            <a:r>
              <a:rPr lang="ru-RU" sz="2000" dirty="0" smtClean="0">
                <a:solidFill>
                  <a:srgbClr val="002060"/>
                </a:solidFill>
                <a:latin typeface="Times New Roman" panose="02020603050405020304" pitchFamily="18" charset="0"/>
                <a:cs typeface="Times New Roman" panose="02020603050405020304" pitchFamily="18" charset="0"/>
              </a:rPr>
              <a:t>. Это помогло им </a:t>
            </a:r>
            <a:r>
              <a:rPr lang="ru-RU" sz="2000" b="1" dirty="0" smtClean="0">
                <a:solidFill>
                  <a:srgbClr val="002060"/>
                </a:solidFill>
                <a:latin typeface="Times New Roman" panose="02020603050405020304" pitchFamily="18" charset="0"/>
                <a:cs typeface="Times New Roman" panose="02020603050405020304" pitchFamily="18" charset="0"/>
              </a:rPr>
              <a:t>в минимальные сроки овладеть военным делом, стать снайперами, разведчиками, танкистами, летчиками. </a:t>
            </a:r>
            <a:r>
              <a:rPr lang="ru-RU" sz="2000" dirty="0" smtClean="0">
                <a:solidFill>
                  <a:srgbClr val="002060"/>
                </a:solidFill>
                <a:latin typeface="Times New Roman" panose="02020603050405020304" pitchFamily="18" charset="0"/>
                <a:cs typeface="Times New Roman" panose="02020603050405020304" pitchFamily="18" charset="0"/>
              </a:rPr>
              <a:t>Скромный значок ГТО для многих из них стал </a:t>
            </a:r>
            <a:r>
              <a:rPr lang="ru-RU" sz="2000" b="1" dirty="0" smtClean="0">
                <a:solidFill>
                  <a:srgbClr val="002060"/>
                </a:solidFill>
                <a:latin typeface="Times New Roman" panose="02020603050405020304" pitchFamily="18" charset="0"/>
                <a:cs typeface="Times New Roman" panose="02020603050405020304" pitchFamily="18" charset="0"/>
              </a:rPr>
              <a:t>первой наградой</a:t>
            </a:r>
            <a:r>
              <a:rPr lang="ru-RU" sz="2000" dirty="0" smtClean="0">
                <a:solidFill>
                  <a:srgbClr val="002060"/>
                </a:solidFill>
                <a:latin typeface="Times New Roman" panose="02020603050405020304" pitchFamily="18" charset="0"/>
                <a:cs typeface="Times New Roman" panose="02020603050405020304" pitchFamily="18" charset="0"/>
              </a:rPr>
              <a:t>, к которой позднее добавились ордена за трудовые и боевые заслуги.</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718904" y="1028978"/>
            <a:ext cx="5502015" cy="4965569"/>
          </a:xfrm>
          <a:prstGeom prst="rect">
            <a:avLst/>
          </a:prstGeom>
        </p:spPr>
      </p:pic>
    </p:spTree>
    <p:extLst>
      <p:ext uri="{BB962C8B-B14F-4D97-AF65-F5344CB8AC3E}">
        <p14:creationId xmlns:p14="http://schemas.microsoft.com/office/powerpoint/2010/main" val="2087822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606" y="411832"/>
            <a:ext cx="10897849" cy="1015663"/>
          </a:xfrm>
          <a:prstGeom prst="rect">
            <a:avLst/>
          </a:prstGeom>
        </p:spPr>
        <p:txBody>
          <a:bodyPr wrap="square">
            <a:spAutoFit/>
          </a:bodyPr>
          <a:lstStyle/>
          <a:p>
            <a:pPr algn="ctr"/>
            <a:r>
              <a:rPr lang="ru-RU" sz="2000" b="1" dirty="0" smtClean="0">
                <a:solidFill>
                  <a:srgbClr val="002060"/>
                </a:solidFill>
                <a:latin typeface="Times New Roman" panose="02020603050405020304" pitchFamily="18" charset="0"/>
                <a:cs typeface="Times New Roman" panose="02020603050405020304" pitchFamily="18" charset="0"/>
              </a:rPr>
              <a:t>Значкисты ГТО</a:t>
            </a:r>
            <a:r>
              <a:rPr lang="ru-RU" sz="2000" dirty="0" smtClean="0">
                <a:solidFill>
                  <a:srgbClr val="002060"/>
                </a:solidFill>
                <a:latin typeface="Times New Roman" panose="02020603050405020304" pitchFamily="18" charset="0"/>
                <a:cs typeface="Times New Roman" panose="02020603050405020304" pitchFamily="18" charset="0"/>
              </a:rPr>
              <a:t>, овладевшие военно-прикладными двигательными навыками, добровольно уходили на фронт, успешно действовали в партизанских отрядах</a:t>
            </a:r>
            <a:r>
              <a:rPr lang="ru-RU" sz="2000" b="1" dirty="0" smtClean="0">
                <a:solidFill>
                  <a:srgbClr val="002060"/>
                </a:solidFill>
                <a:latin typeface="Times New Roman" panose="02020603050405020304" pitchFamily="18" charset="0"/>
                <a:cs typeface="Times New Roman" panose="02020603050405020304" pitchFamily="18" charset="0"/>
              </a:rPr>
              <a:t>. Обладателями значков II ступени ГТО были герои Великой Отечественной войны</a:t>
            </a:r>
            <a:r>
              <a:rPr lang="ru-RU" sz="2000" dirty="0" smtClean="0">
                <a:solidFill>
                  <a:srgbClr val="002060"/>
                </a:solidFill>
                <a:latin typeface="Times New Roman" panose="02020603050405020304" pitchFamily="18" charset="0"/>
                <a:cs typeface="Times New Roman" panose="02020603050405020304" pitchFamily="18" charset="0"/>
              </a:rPr>
              <a:t>:</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854438" y="2190203"/>
            <a:ext cx="10388183" cy="4375489"/>
          </a:xfrm>
          <a:prstGeom prst="rect">
            <a:avLst/>
          </a:prstGeom>
        </p:spPr>
      </p:pic>
    </p:spTree>
    <p:extLst>
      <p:ext uri="{BB962C8B-B14F-4D97-AF65-F5344CB8AC3E}">
        <p14:creationId xmlns:p14="http://schemas.microsoft.com/office/powerpoint/2010/main" val="1914850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464695" y="224852"/>
            <a:ext cx="5051685" cy="6427970"/>
          </a:xfrm>
          <a:prstGeom prst="rect">
            <a:avLst/>
          </a:prstGeom>
        </p:spPr>
      </p:pic>
      <p:sp>
        <p:nvSpPr>
          <p:cNvPr id="6" name="Прямоугольник 5"/>
          <p:cNvSpPr/>
          <p:nvPr/>
        </p:nvSpPr>
        <p:spPr>
          <a:xfrm>
            <a:off x="6056026" y="749508"/>
            <a:ext cx="5861154" cy="4093428"/>
          </a:xfrm>
          <a:prstGeom prst="rect">
            <a:avLst/>
          </a:prstGeom>
        </p:spPr>
        <p:txBody>
          <a:bodyPr wrap="square">
            <a:spAutoFit/>
          </a:bodyPr>
          <a:lstStyle/>
          <a:p>
            <a:r>
              <a:rPr lang="ru-RU" sz="2000" dirty="0">
                <a:solidFill>
                  <a:srgbClr val="002060"/>
                </a:solidFill>
                <a:latin typeface="Times New Roman" panose="02020603050405020304" pitchFamily="18" charset="0"/>
                <a:cs typeface="Times New Roman" panose="02020603050405020304" pitchFamily="18" charset="0"/>
              </a:rPr>
              <a:t>С</a:t>
            </a:r>
            <a:r>
              <a:rPr lang="ru-RU" sz="2000" dirty="0" smtClean="0">
                <a:solidFill>
                  <a:srgbClr val="002060"/>
                </a:solidFill>
                <a:latin typeface="Times New Roman" panose="02020603050405020304" pitchFamily="18" charset="0"/>
                <a:cs typeface="Times New Roman" panose="02020603050405020304" pitchFamily="18" charset="0"/>
              </a:rPr>
              <a:t>оветский военный лётчик, участник трёх войн, командир эскадрильи дальнебомбардировочного авиационного полка. 26 июня 1941 года экипаж вылетел для нанесения бомбового удара по немецкой механизированной колонне. Огнём зенитной артиллерии самолёт Гастелло был подбит. Вражеский снаряд повредил топливный бак, и Гастелло совершил огненный таран - направил горящую машину на механизированную колонну врага. Все члены экипажа погибли. Указом Президиума Верховного Совета СССР от 26.07.1941 Гастелло был посмертно удостоен звания «Герой Советского Союза».</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a:stretch>
            <a:fillRect/>
          </a:stretch>
        </p:blipFill>
        <p:spPr>
          <a:xfrm>
            <a:off x="7160926" y="4842936"/>
            <a:ext cx="3651354" cy="2015064"/>
          </a:xfrm>
          <a:prstGeom prst="rect">
            <a:avLst/>
          </a:prstGeom>
        </p:spPr>
      </p:pic>
    </p:spTree>
    <p:extLst>
      <p:ext uri="{BB962C8B-B14F-4D97-AF65-F5344CB8AC3E}">
        <p14:creationId xmlns:p14="http://schemas.microsoft.com/office/powerpoint/2010/main" val="2917942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14399" y="479684"/>
            <a:ext cx="10448145" cy="6378315"/>
          </a:xfrm>
          <a:prstGeom prst="rect">
            <a:avLst/>
          </a:prstGeom>
        </p:spPr>
      </p:pic>
    </p:spTree>
    <p:extLst>
      <p:ext uri="{BB962C8B-B14F-4D97-AF65-F5344CB8AC3E}">
        <p14:creationId xmlns:p14="http://schemas.microsoft.com/office/powerpoint/2010/main" val="2110792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95301" y="269823"/>
            <a:ext cx="4406484" cy="6340840"/>
          </a:xfrm>
          <a:prstGeom prst="rect">
            <a:avLst/>
          </a:prstGeom>
        </p:spPr>
      </p:pic>
      <p:sp>
        <p:nvSpPr>
          <p:cNvPr id="3" name="Прямоугольник 2"/>
          <p:cNvSpPr/>
          <p:nvPr/>
        </p:nvSpPr>
        <p:spPr>
          <a:xfrm>
            <a:off x="6790544" y="1514005"/>
            <a:ext cx="3657600" cy="2554545"/>
          </a:xfrm>
          <a:prstGeom prst="rect">
            <a:avLst/>
          </a:prstGeom>
        </p:spPr>
        <p:txBody>
          <a:bodyPr wrap="square">
            <a:spAutoFit/>
          </a:bodyPr>
          <a:lstStyle/>
          <a:p>
            <a:pPr algn="ctr"/>
            <a:r>
              <a:rPr lang="ru-RU" sz="2000" dirty="0" smtClean="0">
                <a:solidFill>
                  <a:srgbClr val="002060"/>
                </a:solidFill>
                <a:latin typeface="Times New Roman" panose="02020603050405020304" pitchFamily="18" charset="0"/>
                <a:cs typeface="Times New Roman" panose="02020603050405020304" pitchFamily="18" charset="0"/>
              </a:rPr>
              <a:t>Участник Великой Отечественной войны, снайпер 11-й стрелковой бригады 8-й армии Ленинградского фронта, сержант, Герой Советского Союза. Один из самых результативных снайперов Второй мировой войны.</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6370820" y="4291238"/>
            <a:ext cx="4542019" cy="2255716"/>
          </a:xfrm>
          <a:prstGeom prst="rect">
            <a:avLst/>
          </a:prstGeom>
        </p:spPr>
      </p:pic>
    </p:spTree>
    <p:extLst>
      <p:ext uri="{BB962C8B-B14F-4D97-AF65-F5344CB8AC3E}">
        <p14:creationId xmlns:p14="http://schemas.microsoft.com/office/powerpoint/2010/main" val="368932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496315" y="253818"/>
            <a:ext cx="5934466" cy="6410325"/>
          </a:xfrm>
          <a:prstGeom prst="rect">
            <a:avLst/>
          </a:prstGeom>
        </p:spPr>
      </p:pic>
      <p:sp>
        <p:nvSpPr>
          <p:cNvPr id="4" name="Прямоугольник 3"/>
          <p:cNvSpPr/>
          <p:nvPr/>
        </p:nvSpPr>
        <p:spPr>
          <a:xfrm>
            <a:off x="7120327" y="3867462"/>
            <a:ext cx="4467070" cy="1938992"/>
          </a:xfrm>
          <a:prstGeom prst="rect">
            <a:avLst/>
          </a:prstGeom>
        </p:spPr>
        <p:txBody>
          <a:bodyPr wrap="squar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Участник Великой Отечественной войны с 22 июня 1941 года по 9 мая 1945 года. Войну старший лейтенант А. И. </a:t>
            </a:r>
            <a:r>
              <a:rPr lang="ru-RU" sz="2000" dirty="0" err="1" smtClean="0">
                <a:solidFill>
                  <a:srgbClr val="002060"/>
                </a:solidFill>
                <a:latin typeface="Times New Roman" panose="02020603050405020304" pitchFamily="18" charset="0"/>
                <a:cs typeface="Times New Roman" panose="02020603050405020304" pitchFamily="18" charset="0"/>
              </a:rPr>
              <a:t>Покрышкин</a:t>
            </a:r>
            <a:r>
              <a:rPr lang="ru-RU" sz="2000" dirty="0" smtClean="0">
                <a:solidFill>
                  <a:srgbClr val="002060"/>
                </a:solidFill>
                <a:latin typeface="Times New Roman" panose="02020603050405020304" pitchFamily="18" charset="0"/>
                <a:cs typeface="Times New Roman" panose="02020603050405020304" pitchFamily="18" charset="0"/>
              </a:rPr>
              <a:t>. встретил в должности заместителя командира эскадрильи на Южном фронте</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20327" y="2131474"/>
            <a:ext cx="4467070" cy="1015663"/>
          </a:xfrm>
          <a:prstGeom prst="rect">
            <a:avLst/>
          </a:prstGeom>
        </p:spPr>
        <p:txBody>
          <a:bodyPr wrap="squar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Советский военачальник, маршал авиации, лётчик-ас. Первый трижды Герой Советского Союза. </a:t>
            </a: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94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86095" y="1953562"/>
            <a:ext cx="2351583" cy="3143094"/>
          </a:xfrm>
          <a:prstGeom prst="rect">
            <a:avLst/>
          </a:prstGeom>
        </p:spPr>
      </p:pic>
      <p:pic>
        <p:nvPicPr>
          <p:cNvPr id="3" name="Рисунок 2"/>
          <p:cNvPicPr>
            <a:picLocks noChangeAspect="1"/>
          </p:cNvPicPr>
          <p:nvPr/>
        </p:nvPicPr>
        <p:blipFill>
          <a:blip r:embed="rId3"/>
          <a:stretch>
            <a:fillRect/>
          </a:stretch>
        </p:blipFill>
        <p:spPr>
          <a:xfrm>
            <a:off x="4981730" y="1891181"/>
            <a:ext cx="2456514" cy="3267855"/>
          </a:xfrm>
          <a:prstGeom prst="rect">
            <a:avLst/>
          </a:prstGeom>
        </p:spPr>
      </p:pic>
      <p:pic>
        <p:nvPicPr>
          <p:cNvPr id="4" name="Рисунок 3"/>
          <p:cNvPicPr>
            <a:picLocks noChangeAspect="1"/>
          </p:cNvPicPr>
          <p:nvPr/>
        </p:nvPicPr>
        <p:blipFill>
          <a:blip r:embed="rId4"/>
          <a:stretch>
            <a:fillRect/>
          </a:stretch>
        </p:blipFill>
        <p:spPr>
          <a:xfrm>
            <a:off x="8741139" y="1953562"/>
            <a:ext cx="2336591" cy="3143094"/>
          </a:xfrm>
          <a:prstGeom prst="rect">
            <a:avLst/>
          </a:prstGeom>
        </p:spPr>
      </p:pic>
      <p:sp>
        <p:nvSpPr>
          <p:cNvPr id="5" name="Прямоугольник 4"/>
          <p:cNvSpPr/>
          <p:nvPr/>
        </p:nvSpPr>
        <p:spPr>
          <a:xfrm>
            <a:off x="624199" y="1055770"/>
            <a:ext cx="3618018" cy="707886"/>
          </a:xfrm>
          <a:prstGeom prst="rect">
            <a:avLst/>
          </a:prstGeom>
        </p:spPr>
        <p:txBody>
          <a:bodyPr wrap="square">
            <a:spAutoFit/>
          </a:bodyPr>
          <a:lstStyle/>
          <a:p>
            <a:pPr algn="ctr"/>
            <a:r>
              <a:rPr lang="ru-RU" sz="2000" dirty="0" smtClean="0">
                <a:solidFill>
                  <a:srgbClr val="002060"/>
                </a:solidFill>
                <a:latin typeface="Times New Roman" panose="02020603050405020304" pitchFamily="18" charset="0"/>
                <a:cs typeface="Times New Roman" panose="02020603050405020304" pitchFamily="18" charset="0"/>
              </a:rPr>
              <a:t>Значок «Отличник БГТО», 1940 год</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981730" y="1086547"/>
            <a:ext cx="6096000" cy="707886"/>
          </a:xfrm>
          <a:prstGeom prst="rect">
            <a:avLst/>
          </a:prstGeom>
        </p:spPr>
        <p:txBody>
          <a:bodyPr>
            <a:spAutoFit/>
          </a:bodyPr>
          <a:lstStyle/>
          <a:p>
            <a:pPr algn="ctr"/>
            <a:r>
              <a:rPr lang="ru-RU" sz="2000" dirty="0" smtClean="0">
                <a:solidFill>
                  <a:srgbClr val="002060"/>
                </a:solidFill>
                <a:latin typeface="Times New Roman" panose="02020603050405020304" pitchFamily="18" charset="0"/>
                <a:cs typeface="Times New Roman" panose="02020603050405020304" pitchFamily="18" charset="0"/>
              </a:rPr>
              <a:t>Значки «Отличник ГТО» 2 ступени1940-1946 годов(серебро и бронза)</a:t>
            </a: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7206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450</Words>
  <Application>Microsoft Office PowerPoint</Application>
  <PresentationFormat>Широкоэкранный</PresentationFormat>
  <Paragraphs>16</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12</cp:revision>
  <dcterms:created xsi:type="dcterms:W3CDTF">2020-04-27T00:17:34Z</dcterms:created>
  <dcterms:modified xsi:type="dcterms:W3CDTF">2020-04-27T02:01:53Z</dcterms:modified>
</cp:coreProperties>
</file>